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9" r:id="rId4"/>
    <p:sldId id="260" r:id="rId5"/>
    <p:sldId id="270" r:id="rId6"/>
    <p:sldId id="261" r:id="rId7"/>
    <p:sldId id="271" r:id="rId8"/>
    <p:sldId id="262" r:id="rId9"/>
    <p:sldId id="272" r:id="rId10"/>
    <p:sldId id="263" r:id="rId11"/>
    <p:sldId id="273" r:id="rId12"/>
    <p:sldId id="264" r:id="rId13"/>
    <p:sldId id="274" r:id="rId14"/>
    <p:sldId id="265" r:id="rId15"/>
    <p:sldId id="275" r:id="rId16"/>
    <p:sldId id="259" r:id="rId17"/>
    <p:sldId id="277" r:id="rId18"/>
    <p:sldId id="257" r:id="rId19"/>
    <p:sldId id="266" r:id="rId20"/>
    <p:sldId id="267" r:id="rId21"/>
    <p:sldId id="283" r:id="rId22"/>
    <p:sldId id="268" r:id="rId23"/>
    <p:sldId id="276" r:id="rId24"/>
    <p:sldId id="278" r:id="rId25"/>
    <p:sldId id="280" r:id="rId26"/>
    <p:sldId id="281" r:id="rId27"/>
    <p:sldId id="285" r:id="rId28"/>
    <p:sldId id="284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A65C-D495-4130-A2EB-202539655691}" type="datetimeFigureOut">
              <a:rPr lang="uk-UA" smtClean="0"/>
              <a:t>26.06.2015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F798-FB85-4A40-A178-B1E7DA0D6EE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A65C-D495-4130-A2EB-202539655691}" type="datetimeFigureOut">
              <a:rPr lang="uk-UA" smtClean="0"/>
              <a:t>26.06.2015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F798-FB85-4A40-A178-B1E7DA0D6EE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A65C-D495-4130-A2EB-202539655691}" type="datetimeFigureOut">
              <a:rPr lang="uk-UA" smtClean="0"/>
              <a:t>26.06.2015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F798-FB85-4A40-A178-B1E7DA0D6EEB}" type="slidenum">
              <a:rPr lang="uk-UA" smtClean="0"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A65C-D495-4130-A2EB-202539655691}" type="datetimeFigureOut">
              <a:rPr lang="uk-UA" smtClean="0"/>
              <a:t>26.06.2015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F798-FB85-4A40-A178-B1E7DA0D6EEB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A65C-D495-4130-A2EB-202539655691}" type="datetimeFigureOut">
              <a:rPr lang="uk-UA" smtClean="0"/>
              <a:t>26.06.2015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F798-FB85-4A40-A178-B1E7DA0D6EE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A65C-D495-4130-A2EB-202539655691}" type="datetimeFigureOut">
              <a:rPr lang="uk-UA" smtClean="0"/>
              <a:t>26.06.2015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F798-FB85-4A40-A178-B1E7DA0D6EEB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A65C-D495-4130-A2EB-202539655691}" type="datetimeFigureOut">
              <a:rPr lang="uk-UA" smtClean="0"/>
              <a:t>26.06.2015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F798-FB85-4A40-A178-B1E7DA0D6EE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A65C-D495-4130-A2EB-202539655691}" type="datetimeFigureOut">
              <a:rPr lang="uk-UA" smtClean="0"/>
              <a:t>26.06.2015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F798-FB85-4A40-A178-B1E7DA0D6EE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A65C-D495-4130-A2EB-202539655691}" type="datetimeFigureOut">
              <a:rPr lang="uk-UA" smtClean="0"/>
              <a:t>26.06.2015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F798-FB85-4A40-A178-B1E7DA0D6EE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A65C-D495-4130-A2EB-202539655691}" type="datetimeFigureOut">
              <a:rPr lang="uk-UA" smtClean="0"/>
              <a:t>26.06.2015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F798-FB85-4A40-A178-B1E7DA0D6EEB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A65C-D495-4130-A2EB-202539655691}" type="datetimeFigureOut">
              <a:rPr lang="uk-UA" smtClean="0"/>
              <a:t>26.06.2015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F798-FB85-4A40-A178-B1E7DA0D6EEB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FFCA65C-D495-4130-A2EB-202539655691}" type="datetimeFigureOut">
              <a:rPr lang="uk-UA" smtClean="0"/>
              <a:t>26.06.2015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A9AF798-FB85-4A40-A178-B1E7DA0D6EEB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105273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The 17th Meeting of the Baltic Division  of the United Nations Group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 of Experts on Geographical Names 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988840"/>
            <a:ext cx="820891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800" b="1" dirty="0" smtClean="0">
              <a:solidFill>
                <a:srgbClr val="002060"/>
              </a:solidFill>
            </a:endParaRPr>
          </a:p>
          <a:p>
            <a:pPr algn="ctr"/>
            <a:endParaRPr lang="uk-UA" sz="28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STANDARDIZATION OF PROPER NAMES OF KYIV’S INTRA-CITY FEATURES</a:t>
            </a:r>
          </a:p>
          <a:p>
            <a:endParaRPr lang="uk-UA" sz="20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СТАНДАРТИЗАЦИЯ СОБСТВЕННЫХ НАЗВАНИЙ ВНУТРИГОРОДСКИХ ОБЪЕКТОВ КИЕВА </a:t>
            </a:r>
            <a:endParaRPr lang="uk-UA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9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Блок идентификаций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содержит уникальный цифровой код объекта и код КОАТУ(классификатор объектов административно-территориального устройства Украины).</a:t>
            </a: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Блок наименований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содержит полное официальное название объекта, сокращенное  официальное название, передача названия латиницей, мнемоническое наименование объекта, код его категории  </a:t>
            </a:r>
            <a:endParaRPr lang="en-US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13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Identification data block contains an unique digital code  of the feature and KOATU code (code of the State Classifier of Units of Administrative and Territorial Division of Ukraine)</a:t>
            </a:r>
          </a:p>
          <a:p>
            <a:r>
              <a:rPr lang="en-US" b="1" dirty="0">
                <a:solidFill>
                  <a:schemeClr val="tx1"/>
                </a:solidFill>
              </a:rPr>
              <a:t>Name data block contains  full name of a feature, short official name, name in Latin script,  mnemonic name of a feature, code of its generic name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27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348880"/>
            <a:ext cx="7408333" cy="3450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Блок дополнительных сведений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содержит: наименование  административного района города</a:t>
            </a:r>
          </a:p>
          <a:p>
            <a:pPr marL="0" indent="0">
              <a:buNone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т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ип, дату, номер и заголовок документа о присвоении имени объекту</a:t>
            </a:r>
          </a:p>
          <a:p>
            <a:pPr marL="0" indent="0">
              <a:buNone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с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ловесное описание месторасположения объекта</a:t>
            </a:r>
          </a:p>
          <a:p>
            <a:pPr marL="0" indent="0">
              <a:buNone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с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ведения о прошлых или альтернативных названиях объекта</a:t>
            </a:r>
          </a:p>
          <a:p>
            <a:pPr marL="0" indent="0">
              <a:buNone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с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ведения о ликвидации объекта(причины, номер, название официального документа)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97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Additional information data block contains: name of administrative district of the city, </a:t>
            </a:r>
          </a:p>
          <a:p>
            <a:r>
              <a:rPr lang="en-US" b="1" dirty="0">
                <a:solidFill>
                  <a:schemeClr val="tx1"/>
                </a:solidFill>
              </a:rPr>
              <a:t>type, date, number and title of the document about naming of administrative district  of the city</a:t>
            </a:r>
          </a:p>
          <a:p>
            <a:r>
              <a:rPr lang="en-US" b="1" dirty="0">
                <a:solidFill>
                  <a:schemeClr val="tx1"/>
                </a:solidFill>
              </a:rPr>
              <a:t>description of location of a feature</a:t>
            </a:r>
          </a:p>
          <a:p>
            <a:r>
              <a:rPr lang="en-US" b="1" dirty="0">
                <a:solidFill>
                  <a:schemeClr val="tx1"/>
                </a:solidFill>
              </a:rPr>
              <a:t>information about the former and alternative names of a feature</a:t>
            </a:r>
          </a:p>
          <a:p>
            <a:r>
              <a:rPr lang="en-US" b="1" dirty="0">
                <a:solidFill>
                  <a:schemeClr val="tx1"/>
                </a:solidFill>
              </a:rPr>
              <a:t>information about liquidation of a feature (reasons, number, title of the official document) </a:t>
            </a:r>
          </a:p>
          <a:p>
            <a:endParaRPr lang="en-US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10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Блок пространственной локализации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определяет координатную привязку наименованного объекта на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плане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города.</a:t>
            </a:r>
          </a:p>
          <a:p>
            <a:pPr marL="0" indent="0">
              <a:buNone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Пространственную  часть Реестра улиц и других наименованных объектов г. Киева создано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на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основе цифровой карты масштаба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1:10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000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76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Space localization data block defines coordinate referencing of the named feature on the city plan. </a:t>
            </a:r>
          </a:p>
          <a:p>
            <a:r>
              <a:rPr lang="en-US" b="1" dirty="0">
                <a:solidFill>
                  <a:schemeClr val="tx1"/>
                </a:solidFill>
              </a:rPr>
              <a:t>Spatial part of the Register of streets and other named features of Kyiv city is created on the base of digital map at a scale of 1:10 000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37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84784"/>
            <a:ext cx="7812857" cy="5112568"/>
          </a:xfrm>
        </p:spPr>
        <p:txBody>
          <a:bodyPr numCol="3"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9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Реестр содержит  7043 учетные записи, из них: </a:t>
            </a:r>
          </a:p>
          <a:p>
            <a:pPr>
              <a:buFont typeface="Arial" pitchFamily="34" charset="0"/>
              <a:buChar char="•"/>
            </a:pPr>
            <a:r>
              <a:rPr lang="uk-UA" sz="7200" b="1" dirty="0" smtClean="0">
                <a:latin typeface="Calibri" pitchFamily="34" charset="0"/>
                <a:cs typeface="Calibri" pitchFamily="34" charset="0"/>
              </a:rPr>
              <a:t>1967   </a:t>
            </a:r>
            <a:r>
              <a:rPr lang="ru-RU" sz="7200" b="1" dirty="0" smtClean="0">
                <a:latin typeface="Calibri" pitchFamily="34" charset="0"/>
                <a:cs typeface="Calibri" pitchFamily="34" charset="0"/>
              </a:rPr>
              <a:t>улиц</a:t>
            </a:r>
          </a:p>
          <a:p>
            <a:pPr>
              <a:buFont typeface="Arial" pitchFamily="34" charset="0"/>
              <a:buChar char="•"/>
            </a:pPr>
            <a:r>
              <a:rPr lang="uk-UA" sz="7200" b="1" dirty="0" smtClean="0">
                <a:latin typeface="Calibri" pitchFamily="34" charset="0"/>
                <a:cs typeface="Calibri" pitchFamily="34" charset="0"/>
              </a:rPr>
              <a:t>53       </a:t>
            </a:r>
            <a:r>
              <a:rPr lang="uk-UA" sz="7200" b="1" dirty="0" err="1" smtClean="0">
                <a:latin typeface="Calibri" pitchFamily="34" charset="0"/>
                <a:cs typeface="Calibri" pitchFamily="34" charset="0"/>
              </a:rPr>
              <a:t>площадей</a:t>
            </a:r>
            <a:endParaRPr lang="uk-UA" sz="72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7200" b="1" dirty="0">
                <a:latin typeface="Calibri" pitchFamily="34" charset="0"/>
                <a:cs typeface="Calibri" pitchFamily="34" charset="0"/>
              </a:rPr>
              <a:t>1         </a:t>
            </a:r>
            <a:r>
              <a:rPr lang="uk-UA" sz="7200" b="1" dirty="0" err="1" smtClean="0">
                <a:latin typeface="Calibri" pitchFamily="34" charset="0"/>
                <a:cs typeface="Calibri" pitchFamily="34" charset="0"/>
              </a:rPr>
              <a:t>майдана</a:t>
            </a:r>
            <a:endParaRPr lang="uk-UA" sz="72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7200" b="1" dirty="0">
                <a:latin typeface="Calibri" pitchFamily="34" charset="0"/>
                <a:cs typeface="Calibri" pitchFamily="34" charset="0"/>
              </a:rPr>
              <a:t>3         </a:t>
            </a:r>
            <a:r>
              <a:rPr lang="uk-UA" sz="7200" b="1" dirty="0" err="1" smtClean="0">
                <a:latin typeface="Calibri" pitchFamily="34" charset="0"/>
                <a:cs typeface="Calibri" pitchFamily="34" charset="0"/>
              </a:rPr>
              <a:t>набережных</a:t>
            </a:r>
            <a:endParaRPr lang="uk-UA" sz="72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7200" b="1" dirty="0">
                <a:latin typeface="Calibri" pitchFamily="34" charset="0"/>
                <a:cs typeface="Calibri" pitchFamily="34" charset="0"/>
              </a:rPr>
              <a:t>12       </a:t>
            </a:r>
            <a:r>
              <a:rPr lang="uk-UA" sz="7200" b="1" dirty="0" err="1" smtClean="0">
                <a:latin typeface="Calibri" pitchFamily="34" charset="0"/>
                <a:cs typeface="Calibri" pitchFamily="34" charset="0"/>
              </a:rPr>
              <a:t>шоссе</a:t>
            </a:r>
            <a:endParaRPr lang="uk-UA" sz="72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7200" b="1" dirty="0">
                <a:latin typeface="Calibri" pitchFamily="34" charset="0"/>
                <a:cs typeface="Calibri" pitchFamily="34" charset="0"/>
              </a:rPr>
              <a:t>2         </a:t>
            </a:r>
            <a:r>
              <a:rPr lang="uk-UA" sz="7200" b="1" dirty="0" err="1" smtClean="0">
                <a:latin typeface="Calibri" pitchFamily="34" charset="0"/>
                <a:cs typeface="Calibri" pitchFamily="34" charset="0"/>
              </a:rPr>
              <a:t>тупиков</a:t>
            </a:r>
            <a:endParaRPr lang="uk-UA" sz="72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7200" b="1" dirty="0">
                <a:latin typeface="Calibri" pitchFamily="34" charset="0"/>
                <a:cs typeface="Calibri" pitchFamily="34" charset="0"/>
              </a:rPr>
              <a:t>20       </a:t>
            </a:r>
            <a:r>
              <a:rPr lang="uk-UA" sz="7200" b="1" dirty="0" err="1" smtClean="0">
                <a:latin typeface="Calibri" pitchFamily="34" charset="0"/>
                <a:cs typeface="Calibri" pitchFamily="34" charset="0"/>
              </a:rPr>
              <a:t>бульваров</a:t>
            </a:r>
            <a:endParaRPr lang="uk-UA" sz="72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7200" b="1" dirty="0">
                <a:latin typeface="Calibri" pitchFamily="34" charset="0"/>
                <a:cs typeface="Calibri" pitchFamily="34" charset="0"/>
              </a:rPr>
              <a:t>32       </a:t>
            </a:r>
            <a:r>
              <a:rPr lang="uk-UA" sz="7200" b="1" dirty="0" err="1" smtClean="0">
                <a:latin typeface="Calibri" pitchFamily="34" charset="0"/>
                <a:cs typeface="Calibri" pitchFamily="34" charset="0"/>
              </a:rPr>
              <a:t>проспектов</a:t>
            </a:r>
            <a:endParaRPr lang="uk-UA" sz="72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7200" b="1" dirty="0">
                <a:latin typeface="Calibri" pitchFamily="34" charset="0"/>
                <a:cs typeface="Calibri" pitchFamily="34" charset="0"/>
              </a:rPr>
              <a:t>2         </a:t>
            </a:r>
            <a:r>
              <a:rPr lang="uk-UA" sz="7200" b="1" dirty="0" err="1" smtClean="0">
                <a:latin typeface="Calibri" pitchFamily="34" charset="0"/>
                <a:cs typeface="Calibri" pitchFamily="34" charset="0"/>
              </a:rPr>
              <a:t>аллей</a:t>
            </a:r>
            <a:endParaRPr lang="uk-UA" sz="72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7200" b="1" dirty="0">
                <a:latin typeface="Calibri" pitchFamily="34" charset="0"/>
                <a:cs typeface="Calibri" pitchFamily="34" charset="0"/>
              </a:rPr>
              <a:t>514     </a:t>
            </a:r>
            <a:r>
              <a:rPr lang="uk-UA" sz="7200" b="1" dirty="0" err="1" smtClean="0">
                <a:latin typeface="Calibri" pitchFamily="34" charset="0"/>
                <a:cs typeface="Calibri" pitchFamily="34" charset="0"/>
              </a:rPr>
              <a:t>переулков</a:t>
            </a:r>
            <a:endParaRPr lang="uk-UA" sz="72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7200" b="1" dirty="0">
                <a:latin typeface="Calibri" pitchFamily="34" charset="0"/>
                <a:cs typeface="Calibri" pitchFamily="34" charset="0"/>
              </a:rPr>
              <a:t>8         </a:t>
            </a:r>
            <a:r>
              <a:rPr lang="uk-UA" sz="7200" b="1" dirty="0" err="1" smtClean="0">
                <a:latin typeface="Calibri" pitchFamily="34" charset="0"/>
                <a:cs typeface="Calibri" pitchFamily="34" charset="0"/>
              </a:rPr>
              <a:t>проездов</a:t>
            </a:r>
            <a:endParaRPr lang="uk-UA" sz="72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7200" b="1" dirty="0">
                <a:latin typeface="Calibri" pitchFamily="34" charset="0"/>
                <a:cs typeface="Calibri" pitchFamily="34" charset="0"/>
              </a:rPr>
              <a:t>14       </a:t>
            </a:r>
            <a:r>
              <a:rPr lang="uk-UA" sz="7200" b="1" dirty="0" err="1" smtClean="0">
                <a:latin typeface="Calibri" pitchFamily="34" charset="0"/>
                <a:cs typeface="Calibri" pitchFamily="34" charset="0"/>
              </a:rPr>
              <a:t>спусков</a:t>
            </a:r>
            <a:endParaRPr lang="uk-UA" sz="72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7200" b="1" dirty="0">
                <a:latin typeface="Calibri" pitchFamily="34" charset="0"/>
                <a:cs typeface="Calibri" pitchFamily="34" charset="0"/>
              </a:rPr>
              <a:t>63       </a:t>
            </a:r>
            <a:r>
              <a:rPr lang="uk-UA" sz="7200" b="1" dirty="0" err="1" smtClean="0">
                <a:latin typeface="Calibri" pitchFamily="34" charset="0"/>
                <a:cs typeface="Calibri" pitchFamily="34" charset="0"/>
              </a:rPr>
              <a:t>линий</a:t>
            </a:r>
            <a:endParaRPr lang="uk-UA" sz="72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7200" b="1" dirty="0">
                <a:latin typeface="Calibri" pitchFamily="34" charset="0"/>
                <a:cs typeface="Calibri" pitchFamily="34" charset="0"/>
              </a:rPr>
              <a:t>  </a:t>
            </a:r>
            <a:r>
              <a:rPr lang="uk-UA" sz="7200" b="1" dirty="0" smtClean="0">
                <a:latin typeface="Calibri" pitchFamily="34" charset="0"/>
                <a:cs typeface="Calibri" pitchFamily="34" charset="0"/>
              </a:rPr>
              <a:t>5       </a:t>
            </a:r>
            <a:r>
              <a:rPr lang="uk-UA" sz="7200" b="1" dirty="0" err="1" smtClean="0">
                <a:latin typeface="Calibri" pitchFamily="34" charset="0"/>
                <a:cs typeface="Calibri" pitchFamily="34" charset="0"/>
              </a:rPr>
              <a:t>дорог</a:t>
            </a:r>
            <a:endParaRPr lang="uk-UA" sz="72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uk-UA" sz="72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uk-UA" sz="72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uk-UA" sz="72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uk-UA" sz="72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7200" b="1" dirty="0" smtClean="0">
                <a:latin typeface="Calibri" pitchFamily="34" charset="0"/>
                <a:cs typeface="Calibri" pitchFamily="34" charset="0"/>
              </a:rPr>
              <a:t>88       </a:t>
            </a:r>
            <a:r>
              <a:rPr lang="uk-UA" sz="7200" b="1" dirty="0" err="1" smtClean="0">
                <a:latin typeface="Calibri" pitchFamily="34" charset="0"/>
                <a:cs typeface="Calibri" pitchFamily="34" charset="0"/>
              </a:rPr>
              <a:t>микрорайонов</a:t>
            </a:r>
            <a:endParaRPr lang="uk-UA" sz="72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7200" b="1" dirty="0">
                <a:latin typeface="Calibri" pitchFamily="34" charset="0"/>
                <a:cs typeface="Calibri" pitchFamily="34" charset="0"/>
              </a:rPr>
              <a:t>29       </a:t>
            </a:r>
            <a:r>
              <a:rPr lang="uk-UA" sz="7200" b="1" dirty="0" err="1" smtClean="0">
                <a:latin typeface="Calibri" pitchFamily="34" charset="0"/>
                <a:cs typeface="Calibri" pitchFamily="34" charset="0"/>
              </a:rPr>
              <a:t>жилых</a:t>
            </a:r>
            <a:r>
              <a:rPr lang="uk-UA" sz="7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7200" b="1" dirty="0" err="1" smtClean="0">
                <a:latin typeface="Calibri" pitchFamily="34" charset="0"/>
                <a:cs typeface="Calibri" pitchFamily="34" charset="0"/>
              </a:rPr>
              <a:t>массивов</a:t>
            </a:r>
            <a:endParaRPr lang="uk-UA" sz="72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7200" b="1" dirty="0">
                <a:latin typeface="Calibri" pitchFamily="34" charset="0"/>
                <a:cs typeface="Calibri" pitchFamily="34" charset="0"/>
              </a:rPr>
              <a:t>144     </a:t>
            </a:r>
            <a:r>
              <a:rPr lang="uk-UA" sz="7200" b="1" dirty="0" err="1">
                <a:latin typeface="Calibri" pitchFamily="34" charset="0"/>
                <a:cs typeface="Calibri" pitchFamily="34" charset="0"/>
              </a:rPr>
              <a:t>почтовых</a:t>
            </a:r>
            <a:r>
              <a:rPr lang="uk-UA" sz="7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7200" b="1" dirty="0" err="1" smtClean="0">
                <a:latin typeface="Calibri" pitchFamily="34" charset="0"/>
                <a:cs typeface="Calibri" pitchFamily="34" charset="0"/>
              </a:rPr>
              <a:t>отделений</a:t>
            </a:r>
            <a:r>
              <a:rPr lang="uk-UA" sz="72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uk-UA" sz="7200" b="1" dirty="0" smtClean="0">
                <a:latin typeface="Calibri" pitchFamily="34" charset="0"/>
                <a:cs typeface="Calibri" pitchFamily="34" charset="0"/>
              </a:rPr>
              <a:t>27       </a:t>
            </a:r>
            <a:r>
              <a:rPr lang="uk-UA" sz="7200" b="1" dirty="0" err="1" smtClean="0">
                <a:latin typeface="Calibri" pitchFamily="34" charset="0"/>
                <a:cs typeface="Calibri" pitchFamily="34" charset="0"/>
              </a:rPr>
              <a:t>пляжей</a:t>
            </a:r>
            <a:endParaRPr lang="uk-UA" sz="72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7200" b="1" dirty="0">
                <a:latin typeface="Calibri" pitchFamily="34" charset="0"/>
                <a:cs typeface="Calibri" pitchFamily="34" charset="0"/>
              </a:rPr>
              <a:t>64       </a:t>
            </a:r>
            <a:r>
              <a:rPr lang="uk-UA" sz="7200" b="1" dirty="0" err="1" smtClean="0">
                <a:latin typeface="Calibri" pitchFamily="34" charset="0"/>
                <a:cs typeface="Calibri" pitchFamily="34" charset="0"/>
              </a:rPr>
              <a:t>рынков</a:t>
            </a:r>
            <a:endParaRPr lang="uk-UA" sz="72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7200" b="1" dirty="0">
                <a:latin typeface="Calibri" pitchFamily="34" charset="0"/>
                <a:cs typeface="Calibri" pitchFamily="34" charset="0"/>
              </a:rPr>
              <a:t>18       </a:t>
            </a:r>
            <a:r>
              <a:rPr lang="uk-UA" sz="7200" b="1" dirty="0" err="1" smtClean="0">
                <a:latin typeface="Calibri" pitchFamily="34" charset="0"/>
                <a:cs typeface="Calibri" pitchFamily="34" charset="0"/>
              </a:rPr>
              <a:t>поселков</a:t>
            </a:r>
            <a:endParaRPr lang="uk-UA" sz="72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7200" b="1" dirty="0" smtClean="0">
                <a:latin typeface="Calibri" pitchFamily="34" charset="0"/>
                <a:cs typeface="Calibri" pitchFamily="34" charset="0"/>
              </a:rPr>
              <a:t>2         </a:t>
            </a:r>
            <a:r>
              <a:rPr lang="uk-UA" sz="7200" b="1" dirty="0" err="1" smtClean="0">
                <a:latin typeface="Calibri" pitchFamily="34" charset="0"/>
                <a:cs typeface="Calibri" pitchFamily="34" charset="0"/>
              </a:rPr>
              <a:t>котеджных</a:t>
            </a:r>
            <a:r>
              <a:rPr lang="uk-UA" sz="7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7200" b="1" dirty="0" err="1" smtClean="0">
                <a:latin typeface="Calibri" pitchFamily="34" charset="0"/>
                <a:cs typeface="Calibri" pitchFamily="34" charset="0"/>
              </a:rPr>
              <a:t>городков</a:t>
            </a:r>
            <a:endParaRPr lang="uk-UA" sz="72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7200" b="1" dirty="0" smtClean="0">
                <a:latin typeface="Calibri" pitchFamily="34" charset="0"/>
                <a:cs typeface="Calibri" pitchFamily="34" charset="0"/>
              </a:rPr>
              <a:t>9         </a:t>
            </a:r>
            <a:r>
              <a:rPr lang="uk-UA" sz="7200" b="1" dirty="0" err="1" smtClean="0">
                <a:latin typeface="Calibri" pitchFamily="34" charset="0"/>
                <a:cs typeface="Calibri" pitchFamily="34" charset="0"/>
              </a:rPr>
              <a:t>хуторов</a:t>
            </a:r>
            <a:endParaRPr lang="uk-UA" sz="72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7200" b="1" dirty="0">
                <a:latin typeface="Calibri" pitchFamily="34" charset="0"/>
                <a:cs typeface="Calibri" pitchFamily="34" charset="0"/>
              </a:rPr>
              <a:t>47       </a:t>
            </a:r>
            <a:r>
              <a:rPr lang="uk-UA" sz="7200" b="1" dirty="0" err="1" smtClean="0">
                <a:latin typeface="Calibri" pitchFamily="34" charset="0"/>
                <a:cs typeface="Calibri" pitchFamily="34" charset="0"/>
              </a:rPr>
              <a:t>исторических</a:t>
            </a:r>
            <a:r>
              <a:rPr lang="uk-UA" sz="7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7200" b="1" dirty="0" err="1" smtClean="0">
                <a:latin typeface="Calibri" pitchFamily="34" charset="0"/>
                <a:cs typeface="Calibri" pitchFamily="34" charset="0"/>
              </a:rPr>
              <a:t>местностей</a:t>
            </a:r>
            <a:endParaRPr lang="uk-UA" sz="72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7200" b="1" dirty="0">
                <a:latin typeface="Calibri" pitchFamily="34" charset="0"/>
                <a:cs typeface="Calibri" pitchFamily="34" charset="0"/>
              </a:rPr>
              <a:t>4         </a:t>
            </a:r>
            <a:r>
              <a:rPr lang="uk-UA" sz="7200" b="1" dirty="0" err="1" smtClean="0">
                <a:latin typeface="Calibri" pitchFamily="34" charset="0"/>
                <a:cs typeface="Calibri" pitchFamily="34" charset="0"/>
              </a:rPr>
              <a:t>лесов</a:t>
            </a:r>
            <a:endParaRPr lang="uk-UA" sz="72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7200" b="1" dirty="0">
                <a:latin typeface="Calibri" pitchFamily="34" charset="0"/>
                <a:cs typeface="Calibri" pitchFamily="34" charset="0"/>
              </a:rPr>
              <a:t>4         </a:t>
            </a:r>
            <a:r>
              <a:rPr lang="uk-UA" sz="7200" b="1" dirty="0" err="1" smtClean="0">
                <a:latin typeface="Calibri" pitchFamily="34" charset="0"/>
                <a:cs typeface="Calibri" pitchFamily="34" charset="0"/>
              </a:rPr>
              <a:t>рек</a:t>
            </a:r>
            <a:endParaRPr lang="uk-UA" sz="72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uk-UA" sz="72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uk-UA" sz="72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uk-UA" sz="72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uk-UA" sz="72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7200" b="1" dirty="0" smtClean="0">
                <a:latin typeface="Calibri" pitchFamily="34" charset="0"/>
                <a:cs typeface="Calibri" pitchFamily="34" charset="0"/>
              </a:rPr>
              <a:t>68       </a:t>
            </a:r>
            <a:r>
              <a:rPr lang="uk-UA" sz="7200" b="1" dirty="0">
                <a:latin typeface="Calibri" pitchFamily="34" charset="0"/>
                <a:cs typeface="Calibri" pitchFamily="34" charset="0"/>
              </a:rPr>
              <a:t>озер</a:t>
            </a:r>
          </a:p>
          <a:p>
            <a:pPr>
              <a:buFont typeface="Arial" pitchFamily="34" charset="0"/>
              <a:buChar char="•"/>
            </a:pPr>
            <a:r>
              <a:rPr lang="uk-UA" sz="7200" b="1" dirty="0">
                <a:latin typeface="Calibri" pitchFamily="34" charset="0"/>
                <a:cs typeface="Calibri" pitchFamily="34" charset="0"/>
              </a:rPr>
              <a:t>17       </a:t>
            </a:r>
            <a:r>
              <a:rPr lang="uk-UA" sz="7200" b="1" dirty="0" err="1" smtClean="0">
                <a:latin typeface="Calibri" pitchFamily="34" charset="0"/>
                <a:cs typeface="Calibri" pitchFamily="34" charset="0"/>
              </a:rPr>
              <a:t>прудов</a:t>
            </a:r>
            <a:endParaRPr lang="uk-UA" sz="72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7200" b="1" dirty="0" smtClean="0">
                <a:latin typeface="Calibri" pitchFamily="34" charset="0"/>
                <a:cs typeface="Calibri" pitchFamily="34" charset="0"/>
              </a:rPr>
              <a:t>4         </a:t>
            </a:r>
            <a:r>
              <a:rPr lang="uk-UA" sz="7200" b="1" dirty="0" err="1" smtClean="0">
                <a:latin typeface="Calibri" pitchFamily="34" charset="0"/>
                <a:cs typeface="Calibri" pitchFamily="34" charset="0"/>
              </a:rPr>
              <a:t>проливов</a:t>
            </a:r>
            <a:endParaRPr lang="uk-UA" sz="72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7200" b="1" dirty="0">
                <a:latin typeface="Calibri" pitchFamily="34" charset="0"/>
                <a:cs typeface="Calibri" pitchFamily="34" charset="0"/>
              </a:rPr>
              <a:t>17       </a:t>
            </a:r>
            <a:r>
              <a:rPr lang="uk-UA" sz="7200" b="1" dirty="0" err="1" smtClean="0">
                <a:latin typeface="Calibri" pitchFamily="34" charset="0"/>
                <a:cs typeface="Calibri" pitchFamily="34" charset="0"/>
              </a:rPr>
              <a:t>заливов</a:t>
            </a:r>
            <a:endParaRPr lang="uk-UA" sz="72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7200" b="1" dirty="0">
                <a:latin typeface="Calibri" pitchFamily="34" charset="0"/>
                <a:cs typeface="Calibri" pitchFamily="34" charset="0"/>
              </a:rPr>
              <a:t>13       </a:t>
            </a:r>
            <a:r>
              <a:rPr lang="uk-UA" sz="7200" b="1" dirty="0" err="1" smtClean="0">
                <a:latin typeface="Calibri" pitchFamily="34" charset="0"/>
                <a:cs typeface="Calibri" pitchFamily="34" charset="0"/>
              </a:rPr>
              <a:t>островов</a:t>
            </a:r>
            <a:endParaRPr lang="uk-UA" sz="72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7200" b="1" dirty="0" smtClean="0">
                <a:latin typeface="Calibri" pitchFamily="34" charset="0"/>
                <a:cs typeface="Calibri" pitchFamily="34" charset="0"/>
              </a:rPr>
              <a:t>72       урочищ</a:t>
            </a:r>
            <a:endParaRPr lang="uk-UA" sz="72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7200" b="1" dirty="0">
                <a:latin typeface="Calibri" pitchFamily="34" charset="0"/>
                <a:cs typeface="Calibri" pitchFamily="34" charset="0"/>
              </a:rPr>
              <a:t>181     </a:t>
            </a:r>
            <a:r>
              <a:rPr lang="uk-UA" sz="7200" b="1" dirty="0" err="1" smtClean="0">
                <a:latin typeface="Calibri" pitchFamily="34" charset="0"/>
                <a:cs typeface="Calibri" pitchFamily="34" charset="0"/>
              </a:rPr>
              <a:t>ЖЭКа</a:t>
            </a:r>
            <a:endParaRPr lang="uk-UA" sz="72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7200" b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ru-RU" sz="7200" b="1" dirty="0" smtClean="0">
                <a:latin typeface="Calibri" pitchFamily="34" charset="0"/>
                <a:cs typeface="Calibri" pitchFamily="34" charset="0"/>
              </a:rPr>
              <a:t>67      парков</a:t>
            </a:r>
            <a:endParaRPr lang="ru-RU" sz="72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7200" b="1" dirty="0" smtClean="0">
                <a:latin typeface="Calibri" pitchFamily="34" charset="0"/>
                <a:cs typeface="Calibri" pitchFamily="34" charset="0"/>
              </a:rPr>
              <a:t>     1      </a:t>
            </a:r>
            <a:r>
              <a:rPr lang="ru-RU" sz="7200" b="1" dirty="0" err="1" smtClean="0">
                <a:latin typeface="Calibri" pitchFamily="34" charset="0"/>
                <a:cs typeface="Calibri" pitchFamily="34" charset="0"/>
              </a:rPr>
              <a:t>гидропарка</a:t>
            </a:r>
            <a:endParaRPr lang="ru-RU" sz="72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7200" b="1" dirty="0" smtClean="0">
                <a:latin typeface="Calibri" pitchFamily="34" charset="0"/>
                <a:cs typeface="Calibri" pitchFamily="34" charset="0"/>
              </a:rPr>
              <a:t>     3     ботанических         	садов</a:t>
            </a:r>
            <a:endParaRPr lang="ru-RU" sz="72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7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7200" b="1" dirty="0" smtClean="0">
                <a:latin typeface="Calibri" pitchFamily="34" charset="0"/>
                <a:cs typeface="Calibri" pitchFamily="34" charset="0"/>
              </a:rPr>
              <a:t>   33 	</a:t>
            </a:r>
            <a:r>
              <a:rPr lang="uk-UA" sz="7200" b="1" dirty="0" err="1" smtClean="0">
                <a:latin typeface="Calibri" pitchFamily="34" charset="0"/>
                <a:cs typeface="Calibri" pitchFamily="34" charset="0"/>
              </a:rPr>
              <a:t>скверов</a:t>
            </a:r>
            <a:endParaRPr lang="uk-UA" sz="7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The 17th Meeting of the Baltic Division  of the United Nations Group</a:t>
            </a:r>
            <a:br>
              <a:rPr lang="en-US" sz="1800" dirty="0"/>
            </a:br>
            <a:r>
              <a:rPr lang="en-US" sz="1800" dirty="0"/>
              <a:t> of </a:t>
            </a:r>
            <a:r>
              <a:rPr lang="en-US" sz="1800" dirty="0" smtClean="0"/>
              <a:t>Experts </a:t>
            </a:r>
            <a:r>
              <a:rPr lang="en-US" sz="1800" dirty="0"/>
              <a:t>on Geographical </a:t>
            </a:r>
            <a:r>
              <a:rPr lang="en-US" sz="1800" dirty="0" smtClean="0"/>
              <a:t>Name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237130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1" cy="4497363"/>
          </a:xfrm>
        </p:spPr>
        <p:txBody>
          <a:bodyPr numCol="3">
            <a:normAutofit fontScale="85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Register contains 7043 record entries, among  them: </a:t>
            </a:r>
          </a:p>
          <a:p>
            <a:r>
              <a:rPr lang="en-US" b="1" dirty="0">
                <a:solidFill>
                  <a:schemeClr val="tx1"/>
                </a:solidFill>
              </a:rPr>
              <a:t>•	1967   streets</a:t>
            </a:r>
          </a:p>
          <a:p>
            <a:r>
              <a:rPr lang="en-US" b="1" dirty="0">
                <a:solidFill>
                  <a:schemeClr val="tx1"/>
                </a:solidFill>
              </a:rPr>
              <a:t>•	53       squares</a:t>
            </a:r>
          </a:p>
          <a:p>
            <a:r>
              <a:rPr lang="en-US" b="1" dirty="0">
                <a:solidFill>
                  <a:schemeClr val="tx1"/>
                </a:solidFill>
              </a:rPr>
              <a:t>•	1         </a:t>
            </a:r>
            <a:r>
              <a:rPr lang="en-US" b="1" dirty="0" err="1">
                <a:solidFill>
                  <a:schemeClr val="tx1"/>
                </a:solidFill>
              </a:rPr>
              <a:t>maidan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r>
              <a:rPr lang="en-US" b="1" dirty="0">
                <a:solidFill>
                  <a:schemeClr val="tx1"/>
                </a:solidFill>
              </a:rPr>
              <a:t>•	3         quays</a:t>
            </a:r>
          </a:p>
          <a:p>
            <a:r>
              <a:rPr lang="en-US" b="1" dirty="0">
                <a:solidFill>
                  <a:schemeClr val="tx1"/>
                </a:solidFill>
              </a:rPr>
              <a:t>•	12       high roads</a:t>
            </a:r>
          </a:p>
          <a:p>
            <a:r>
              <a:rPr lang="en-US" b="1" dirty="0">
                <a:solidFill>
                  <a:schemeClr val="tx1"/>
                </a:solidFill>
              </a:rPr>
              <a:t>•	2         blind passes</a:t>
            </a:r>
          </a:p>
          <a:p>
            <a:r>
              <a:rPr lang="en-US" b="1" dirty="0">
                <a:solidFill>
                  <a:schemeClr val="tx1"/>
                </a:solidFill>
              </a:rPr>
              <a:t>•	20       boulevards</a:t>
            </a:r>
          </a:p>
          <a:p>
            <a:r>
              <a:rPr lang="en-US" b="1" dirty="0">
                <a:solidFill>
                  <a:schemeClr val="tx1"/>
                </a:solidFill>
              </a:rPr>
              <a:t>•	32       avenues</a:t>
            </a:r>
          </a:p>
          <a:p>
            <a:r>
              <a:rPr lang="en-US" b="1" dirty="0">
                <a:solidFill>
                  <a:schemeClr val="tx1"/>
                </a:solidFill>
              </a:rPr>
              <a:t>•	2         alleys</a:t>
            </a:r>
          </a:p>
          <a:p>
            <a:r>
              <a:rPr lang="en-US" b="1" dirty="0">
                <a:solidFill>
                  <a:schemeClr val="tx1"/>
                </a:solidFill>
              </a:rPr>
              <a:t>•	514     by-streets</a:t>
            </a:r>
          </a:p>
          <a:p>
            <a:r>
              <a:rPr lang="en-US" b="1" dirty="0">
                <a:solidFill>
                  <a:schemeClr val="tx1"/>
                </a:solidFill>
              </a:rPr>
              <a:t>•	8         thoroughfares</a:t>
            </a:r>
          </a:p>
          <a:p>
            <a:r>
              <a:rPr lang="en-US" b="1" dirty="0">
                <a:solidFill>
                  <a:schemeClr val="tx1"/>
                </a:solidFill>
              </a:rPr>
              <a:t>•	14       descents</a:t>
            </a:r>
          </a:p>
          <a:p>
            <a:r>
              <a:rPr lang="en-US" b="1" dirty="0">
                <a:solidFill>
                  <a:schemeClr val="tx1"/>
                </a:solidFill>
              </a:rPr>
              <a:t>•	63       lines</a:t>
            </a:r>
          </a:p>
          <a:p>
            <a:r>
              <a:rPr lang="en-US" b="1" dirty="0">
                <a:solidFill>
                  <a:schemeClr val="tx1"/>
                </a:solidFill>
              </a:rPr>
              <a:t>•	  5       roads</a:t>
            </a:r>
          </a:p>
          <a:p>
            <a:r>
              <a:rPr lang="en-US" b="1" dirty="0">
                <a:solidFill>
                  <a:schemeClr val="tx1"/>
                </a:solidFill>
              </a:rPr>
              <a:t>•	88       </a:t>
            </a:r>
            <a:r>
              <a:rPr lang="en-US" b="1" dirty="0" err="1">
                <a:solidFill>
                  <a:schemeClr val="tx1"/>
                </a:solidFill>
              </a:rPr>
              <a:t>microdistricts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•	29       residential areas</a:t>
            </a:r>
          </a:p>
          <a:p>
            <a:r>
              <a:rPr lang="en-US" b="1" dirty="0">
                <a:solidFill>
                  <a:schemeClr val="tx1"/>
                </a:solidFill>
              </a:rPr>
              <a:t>•	144     post offices </a:t>
            </a:r>
          </a:p>
          <a:p>
            <a:r>
              <a:rPr lang="en-US" b="1" dirty="0">
                <a:solidFill>
                  <a:schemeClr val="tx1"/>
                </a:solidFill>
              </a:rPr>
              <a:t>•	27       beaches</a:t>
            </a:r>
          </a:p>
          <a:p>
            <a:r>
              <a:rPr lang="en-US" b="1" dirty="0">
                <a:solidFill>
                  <a:schemeClr val="tx1"/>
                </a:solidFill>
              </a:rPr>
              <a:t>•	64       markets</a:t>
            </a:r>
          </a:p>
          <a:p>
            <a:r>
              <a:rPr lang="en-US" b="1" dirty="0">
                <a:solidFill>
                  <a:schemeClr val="tx1"/>
                </a:solidFill>
              </a:rPr>
              <a:t>•	18       settlements</a:t>
            </a:r>
          </a:p>
          <a:p>
            <a:r>
              <a:rPr lang="en-US" b="1" dirty="0">
                <a:solidFill>
                  <a:schemeClr val="tx1"/>
                </a:solidFill>
              </a:rPr>
              <a:t>•	2         cottage little towns</a:t>
            </a:r>
          </a:p>
          <a:p>
            <a:r>
              <a:rPr lang="en-US" b="1" dirty="0">
                <a:solidFill>
                  <a:schemeClr val="tx1"/>
                </a:solidFill>
              </a:rPr>
              <a:t>•	9         isolated farmsteads</a:t>
            </a:r>
          </a:p>
          <a:p>
            <a:r>
              <a:rPr lang="en-US" b="1" dirty="0">
                <a:solidFill>
                  <a:schemeClr val="tx1"/>
                </a:solidFill>
              </a:rPr>
              <a:t>•	47       historical places</a:t>
            </a:r>
          </a:p>
          <a:p>
            <a:r>
              <a:rPr lang="en-US" b="1" dirty="0">
                <a:solidFill>
                  <a:schemeClr val="tx1"/>
                </a:solidFill>
              </a:rPr>
              <a:t>•	4         forests</a:t>
            </a:r>
          </a:p>
          <a:p>
            <a:r>
              <a:rPr lang="en-US" b="1" dirty="0">
                <a:solidFill>
                  <a:schemeClr val="tx1"/>
                </a:solidFill>
              </a:rPr>
              <a:t>•	4         rivers</a:t>
            </a:r>
          </a:p>
          <a:p>
            <a:r>
              <a:rPr lang="en-US" b="1" dirty="0">
                <a:solidFill>
                  <a:schemeClr val="tx1"/>
                </a:solidFill>
              </a:rPr>
              <a:t>•	68       lakes</a:t>
            </a:r>
          </a:p>
          <a:p>
            <a:r>
              <a:rPr lang="en-US" b="1" dirty="0">
                <a:solidFill>
                  <a:schemeClr val="tx1"/>
                </a:solidFill>
              </a:rPr>
              <a:t>•	17       ponds</a:t>
            </a:r>
          </a:p>
          <a:p>
            <a:r>
              <a:rPr lang="en-US" b="1" dirty="0">
                <a:solidFill>
                  <a:schemeClr val="tx1"/>
                </a:solidFill>
              </a:rPr>
              <a:t>•	4         straits</a:t>
            </a:r>
          </a:p>
          <a:p>
            <a:r>
              <a:rPr lang="en-US" b="1" dirty="0">
                <a:solidFill>
                  <a:schemeClr val="tx1"/>
                </a:solidFill>
              </a:rPr>
              <a:t>•	17       creeks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6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1700808"/>
            <a:ext cx="4015680" cy="243988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Пространственный слой улиц  базы данных Реестра улиц и других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аименованных объектов г. Киева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Spatial layer of streets of database of Register of streets and other named features of Kyiv city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52928" cy="12241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1375" y="1873799"/>
            <a:ext cx="3905250" cy="372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2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Fragment of spatial layer of Kyiv streets </a:t>
            </a:r>
            <a:endParaRPr lang="ru-RU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Фрагмент пространственного слоя улиц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Киева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1375" y="1871435"/>
            <a:ext cx="3905250" cy="3724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2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The 17th Meeting of the Baltic Division  of the United Nations Group</a:t>
            </a:r>
            <a:br>
              <a:rPr lang="en-US" sz="1800" dirty="0"/>
            </a:br>
            <a:r>
              <a:rPr lang="en-US" sz="1800" dirty="0"/>
              <a:t> of Experts on Geographical Names 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44825"/>
            <a:ext cx="1368151" cy="209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116468"/>
            <a:ext cx="8712968" cy="22467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uk-UA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Государственным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научно-производственным  предприятием «</a:t>
            </a:r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артография</a:t>
            </a:r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»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  </a:t>
            </a:r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2013 году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 рамках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программы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градостроительного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кадастра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uk-UA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был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создан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</a:t>
            </a:r>
            <a:r>
              <a:rPr lang="uk-UA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еестр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улиц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и других  </a:t>
            </a:r>
            <a:r>
              <a:rPr lang="uk-UA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наименованных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объектов</a:t>
            </a:r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города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uk-UA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Киева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6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Атрибутивные поля реестра наименованных объектов Киева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>Attributive fields of Register of named features of Kyiv 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8" y="1340768"/>
            <a:ext cx="9036496" cy="607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23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8" descr="C:\Documents and Settings\Admin\Рабочий стол\карты\2223222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DC15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924300" y="6640513"/>
            <a:ext cx="2519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ДНВП “Картографія”</a:t>
            </a:r>
            <a:endParaRPr kumimoji="0" lang="ru-RU" sz="10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" t="2951" r="9343" b="13045"/>
          <a:stretch>
            <a:fillRect/>
          </a:stretch>
        </p:blipFill>
        <p:spPr bwMode="auto">
          <a:xfrm>
            <a:off x="395288" y="981075"/>
            <a:ext cx="835342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16726" y="5876925"/>
            <a:ext cx="8829661" cy="830997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По </a:t>
            </a:r>
            <a:r>
              <a:rPr kumimoji="0" lang="uk-U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запросу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 система </a:t>
            </a:r>
            <a:r>
              <a:rPr kumimoji="0" lang="uk-U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выдает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uk-U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полную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uk-U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информацию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 про </a:t>
            </a:r>
            <a:r>
              <a:rPr kumimoji="0" lang="uk-U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объект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  <a:p>
            <a:pPr lvl="0" algn="ctr">
              <a:defRPr/>
            </a:pPr>
            <a:r>
              <a:rPr lang="en-US" sz="2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If requested the system gives the full information about the feature</a:t>
            </a:r>
            <a:endParaRPr kumimoji="0" lang="uk-UA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1628800"/>
            <a:ext cx="7812856" cy="4497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Основные атрибутивные 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поля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: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Main attributive fields:</a:t>
            </a:r>
            <a:endParaRPr lang="ru-RU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идентификационный </a:t>
            </a:r>
            <a:r>
              <a:rPr lang="ru-RU" sz="2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код </a:t>
            </a:r>
            <a:r>
              <a:rPr lang="ru-RU" sz="2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объекта</a:t>
            </a:r>
            <a:r>
              <a:rPr lang="ru-RU" sz="2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identification 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code of a feature</a:t>
            </a:r>
            <a:endParaRPr lang="ru-RU" sz="2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полное официальное  название  на украинском языке, 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full official name in Ukrainian</a:t>
            </a:r>
            <a:endParaRPr lang="ru-RU" sz="2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транслитерация названия латиницей, </a:t>
            </a:r>
          </a:p>
          <a:p>
            <a:pPr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сокращенное официальное название,</a:t>
            </a:r>
          </a:p>
          <a:p>
            <a:pPr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название административного района  в котором  расположена улица,</a:t>
            </a:r>
          </a:p>
          <a:p>
            <a:pPr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тип, номер, </a:t>
            </a:r>
            <a:r>
              <a:rPr lang="ru-RU" sz="2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название и </a:t>
            </a:r>
            <a:r>
              <a:rPr lang="ru-RU" sz="2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дата документа </a:t>
            </a:r>
            <a:r>
              <a:rPr lang="ru-RU" sz="2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 наименовании объекта,</a:t>
            </a:r>
          </a:p>
          <a:p>
            <a:pPr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описание местоположения объекта</a:t>
            </a:r>
            <a:r>
              <a:rPr lang="ru-RU" sz="2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endParaRPr lang="ru-RU" sz="26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статус объекта, </a:t>
            </a:r>
          </a:p>
          <a:p>
            <a:pPr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координаты, </a:t>
            </a:r>
          </a:p>
          <a:p>
            <a:pPr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другие поля.</a:t>
            </a:r>
            <a:endParaRPr lang="en-US" sz="26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6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6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6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6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6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6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6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6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88840"/>
            <a:ext cx="8892480" cy="48691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main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attributive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fields: </a:t>
            </a:r>
            <a:endPara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identification 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code of a feature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200" b="1" dirty="0">
                <a:latin typeface="Calibri" pitchFamily="34" charset="0"/>
                <a:cs typeface="Calibri" pitchFamily="34" charset="0"/>
              </a:rPr>
              <a:t>t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he 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full official name in Ukrainian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name 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in Latin script, </a:t>
            </a:r>
            <a:endParaRPr lang="en-US" sz="2200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short 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official name, </a:t>
            </a:r>
            <a:endParaRPr lang="en-US" sz="2200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name 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of administrative district where the street is located, </a:t>
            </a:r>
            <a:endParaRPr lang="en-US" sz="2200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type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, number, title and date of a document about  the naming of a feature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description 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of location of a feature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200" b="1" dirty="0">
                <a:latin typeface="Calibri" pitchFamily="34" charset="0"/>
                <a:cs typeface="Calibri" pitchFamily="34" charset="0"/>
              </a:rPr>
              <a:t>f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eature 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status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coordinates,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other 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fields</a:t>
            </a:r>
          </a:p>
          <a:p>
            <a:pPr algn="just"/>
            <a:endParaRPr lang="ru-RU" sz="2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2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27584" y="2286530"/>
            <a:ext cx="7408333" cy="45699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Унормирование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собственных названий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внутригородских объектов Киева производилось с использованием оригинальных указов, постановлений, решений соответствующих органов, а также справочников, энциклопедий, словарей.</a:t>
            </a:r>
          </a:p>
          <a:p>
            <a:pPr marL="0" indent="0">
              <a:buNone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В реестре названий размещены копии указов о присвоении наименования объекту.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Standardized names of intra-urban features of City of Kyiv are established according to Decrees, Regulations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Resolutions of competent 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authorities, 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as well as reference books, 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encyclopedias, dictionaries.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 the 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Register 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duplicates of Decrees about naming of features are placed.</a:t>
            </a:r>
            <a:endParaRPr lang="ru-RU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6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312" y="305695"/>
            <a:ext cx="4496991" cy="636366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823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244" y="0"/>
            <a:ext cx="4841706" cy="685147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75669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По данным Реестра наименованных объектов Киева выдан официальный  справочник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Вулиц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і міста Києва»</a:t>
            </a:r>
            <a:r>
              <a:rPr lang="uk-UA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uk-UA" b="1" dirty="0" err="1" smtClean="0">
                <a:latin typeface="Calibri" pitchFamily="34" charset="0"/>
                <a:cs typeface="Calibri" pitchFamily="34" charset="0"/>
              </a:rPr>
              <a:t>котор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ый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содержит 2685 статей об улицах города по состоянию на 15.11.2013 года.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 the basis of Register official reference book “</a:t>
            </a:r>
            <a:r>
              <a:rPr lang="en-US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Vulytsi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Kyieva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/Kyiv’s streets” containing 2685 entries about 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city streets as of 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25.11.2913 was published</a:t>
            </a:r>
            <a:endParaRPr lang="ru-RU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7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05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99" y="1341439"/>
            <a:ext cx="3666476" cy="511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8" t="26936" r="37561" b="13280"/>
          <a:stretch>
            <a:fillRect/>
          </a:stretch>
        </p:blipFill>
        <p:spPr bwMode="auto">
          <a:xfrm>
            <a:off x="4716017" y="1268412"/>
            <a:ext cx="3862834" cy="532775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5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44824"/>
            <a:ext cx="7408333" cy="34506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Реестр содержит определенное количество одинаковых названий(например более 200 названий Садовых улиц или 5 названий связанных с именем Льва Толстого) и названий, написание которых не соответствуют современному  украинскому правописанию(например Ново-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Дарницька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Ново-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Корчуватська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 которые требуют изменения решениями Киевской городской  государственной администрации</a:t>
            </a:r>
            <a:endParaRPr lang="en-US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http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mkk.kga.gov.ua</a:t>
            </a:r>
            <a:endParaRPr lang="ru-RU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2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Register of streets and other named features of Kyiv City was created by the State Scientific and Production Enterprise “</a:t>
            </a:r>
            <a:r>
              <a:rPr lang="en-US" b="1" dirty="0" err="1">
                <a:solidFill>
                  <a:schemeClr val="tx1"/>
                </a:solidFill>
              </a:rPr>
              <a:t>Kartographia</a:t>
            </a:r>
            <a:r>
              <a:rPr lang="en-US" b="1" dirty="0">
                <a:solidFill>
                  <a:schemeClr val="tx1"/>
                </a:solidFill>
              </a:rPr>
              <a:t>” in 2013 within the program of town-planning land cadaster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16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>
          <a:xfrm>
            <a:off x="4572000" y="1176691"/>
            <a:ext cx="3822192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QR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-код ,позволяющий войти из справочника в Реестр наименованных объектов Киева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Code allowing to enter the Register of named features of Kyiv from the Reference book 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827584" y="1356418"/>
            <a:ext cx="3822192" cy="428165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http.mkk.kga.gov.ua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– адрес сайта на котором размещен «Реестр улиц и других наименованных объектов Киева»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Site address of Register of streets and other named features of Kyiv</a:t>
            </a:r>
            <a:endParaRPr lang="ru-RU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06442"/>
            <a:ext cx="7200800" cy="206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3563888" y="4077072"/>
            <a:ext cx="1224136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60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1" cy="4425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Thanks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for your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time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!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Dziękuje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za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uwagę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!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Paldies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par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uzmanību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!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lt-L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Ačiū už </a:t>
            </a:r>
            <a:r>
              <a:rPr lang="lt-L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dėmesį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!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Tänan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teid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tähelepanu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eest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!</a:t>
            </a:r>
          </a:p>
          <a:p>
            <a:pPr marL="0" indent="0"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Спасибо за внимание!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Дзякуй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за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ўвагу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!</a:t>
            </a:r>
          </a:p>
          <a:p>
            <a:pPr marL="0" indent="0" algn="ctr">
              <a:buNone/>
            </a:pP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Дякую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за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увагу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7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268760"/>
            <a:ext cx="7408333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Содержание Реестра отвечает Положению о реестре улиц и других именованных объектов в городе Киеве (337/9394 от 22.05.2013)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 Реестр внесены все внутригородские объекты, которые имеют собственные названия.</a:t>
            </a:r>
            <a:endParaRPr lang="en-US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uk-UA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The 17th Meeting of the Baltic Division  of the United Nations Group</a:t>
            </a:r>
            <a:br>
              <a:rPr lang="en-US" sz="1800" dirty="0"/>
            </a:br>
            <a:r>
              <a:rPr lang="en-US" sz="1800" dirty="0"/>
              <a:t> of Experts on Geographical Names 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18440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The content of the Register corresponds to the Thesis on Register of Streets and other named features in Kyiv City</a:t>
            </a:r>
          </a:p>
          <a:p>
            <a:r>
              <a:rPr lang="en-US" b="1" dirty="0">
                <a:solidFill>
                  <a:schemeClr val="tx1"/>
                </a:solidFill>
              </a:rPr>
              <a:t>(337/9394 from 22.05.2013)</a:t>
            </a:r>
          </a:p>
          <a:p>
            <a:r>
              <a:rPr lang="en-US" b="1" dirty="0">
                <a:solidFill>
                  <a:schemeClr val="tx1"/>
                </a:solidFill>
              </a:rPr>
              <a:t>All the intra-urban features having proper name are entered into the Register.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06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96752"/>
            <a:ext cx="8280919" cy="41373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Реестр состоит из таких отдельных реестров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улиц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и других наименованных объектов улично-дорожной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сети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с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труктурно-планировочных и рекреационных объектов 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п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риродных объектов местности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дорожно-транспортных объектов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а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дминистративных районов города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п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очтовых отделений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жилищно-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э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ксплуатационных организаций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Tx/>
              <a:buChar char="-"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ru-RU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b="1" dirty="0"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The 17th Meeting of the Baltic Division  of the United Nations Group</a:t>
            </a:r>
            <a:br>
              <a:rPr lang="en-US" sz="1800" dirty="0"/>
            </a:br>
            <a:r>
              <a:rPr lang="en-US" sz="1800" dirty="0"/>
              <a:t> of Experts on Geographical Names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591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Register consists of following separate registers:</a:t>
            </a:r>
          </a:p>
          <a:p>
            <a:r>
              <a:rPr lang="en-US" b="1" dirty="0">
                <a:solidFill>
                  <a:schemeClr val="tx1"/>
                </a:solidFill>
              </a:rPr>
              <a:t>streets and other named features of street and road network </a:t>
            </a:r>
          </a:p>
          <a:p>
            <a:r>
              <a:rPr lang="en-US" b="1" dirty="0">
                <a:solidFill>
                  <a:schemeClr val="tx1"/>
                </a:solidFill>
              </a:rPr>
              <a:t>structurally planning and recreational features</a:t>
            </a:r>
          </a:p>
          <a:p>
            <a:r>
              <a:rPr lang="en-US" b="1" dirty="0">
                <a:solidFill>
                  <a:schemeClr val="tx1"/>
                </a:solidFill>
              </a:rPr>
              <a:t>natural features of locality</a:t>
            </a:r>
          </a:p>
          <a:p>
            <a:r>
              <a:rPr lang="en-US" b="1" dirty="0">
                <a:solidFill>
                  <a:schemeClr val="tx1"/>
                </a:solidFill>
              </a:rPr>
              <a:t>road and transport  features</a:t>
            </a:r>
          </a:p>
          <a:p>
            <a:r>
              <a:rPr lang="en-US" b="1" dirty="0">
                <a:solidFill>
                  <a:schemeClr val="tx1"/>
                </a:solidFill>
              </a:rPr>
              <a:t>administrative city districts (city </a:t>
            </a:r>
            <a:r>
              <a:rPr lang="en-US" b="1" dirty="0" err="1">
                <a:solidFill>
                  <a:schemeClr val="tx1"/>
                </a:solidFill>
              </a:rPr>
              <a:t>raions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  <a:p>
            <a:r>
              <a:rPr lang="en-US" b="1" dirty="0">
                <a:solidFill>
                  <a:schemeClr val="tx1"/>
                </a:solidFill>
              </a:rPr>
              <a:t>post offices</a:t>
            </a:r>
          </a:p>
          <a:p>
            <a:r>
              <a:rPr lang="en-US" b="1" dirty="0">
                <a:solidFill>
                  <a:schemeClr val="tx1"/>
                </a:solidFill>
              </a:rPr>
              <a:t>public utility organizations 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5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772816"/>
            <a:ext cx="7408333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В структуре записей каждого реестра выделены следующие блоки: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идентификаций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наименований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дополнительных сведений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Calibri" pitchFamily="34" charset="0"/>
                <a:cs typeface="Calibri" pitchFamily="34" charset="0"/>
              </a:rPr>
              <a:t>п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ространственной локализации наименованного объекта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67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In record structure of each register the following data blocks are  marked out:</a:t>
            </a:r>
          </a:p>
          <a:p>
            <a:r>
              <a:rPr lang="en-US" b="1" dirty="0">
                <a:solidFill>
                  <a:schemeClr val="tx1"/>
                </a:solidFill>
              </a:rPr>
              <a:t>Identification</a:t>
            </a:r>
          </a:p>
          <a:p>
            <a:r>
              <a:rPr lang="en-US" b="1" dirty="0">
                <a:solidFill>
                  <a:schemeClr val="tx1"/>
                </a:solidFill>
              </a:rPr>
              <a:t>Name</a:t>
            </a:r>
          </a:p>
          <a:p>
            <a:r>
              <a:rPr lang="en-US" b="1" dirty="0">
                <a:solidFill>
                  <a:schemeClr val="tx1"/>
                </a:solidFill>
              </a:rPr>
              <a:t>Additional information</a:t>
            </a:r>
          </a:p>
          <a:p>
            <a:r>
              <a:rPr lang="en-US" b="1" dirty="0">
                <a:solidFill>
                  <a:schemeClr val="tx1"/>
                </a:solidFill>
              </a:rPr>
              <a:t>Space localization of the named feature 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7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2099</TotalTime>
  <Words>1182</Words>
  <Application>Microsoft Office PowerPoint</Application>
  <PresentationFormat>Экран (4:3)</PresentationFormat>
  <Paragraphs>207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Волна</vt:lpstr>
      <vt:lpstr>Презентация PowerPoint</vt:lpstr>
      <vt:lpstr>The 17th Meeting of the Baltic Division  of the United Nations Group  of Experts on Geographical Names </vt:lpstr>
      <vt:lpstr>Презентация PowerPoint</vt:lpstr>
      <vt:lpstr>The 17th Meeting of the Baltic Division  of the United Nations Group  of Experts on Geographical Names </vt:lpstr>
      <vt:lpstr>Презентация PowerPoint</vt:lpstr>
      <vt:lpstr>The 17th Meeting of the Baltic Division  of the United Nations Group  of Experts on Geographical Names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The 17th Meeting of the Baltic Division  of the United Nations Group  of Experts on Geographical Name</vt:lpstr>
      <vt:lpstr>Презентация PowerPoint</vt:lpstr>
      <vt:lpstr>Презентация PowerPoint</vt:lpstr>
      <vt:lpstr>Фрагмент пространственного слоя улиц Киева </vt:lpstr>
      <vt:lpstr>Атрибутивные поля реестра наименованных объектов Киева Attributive fields of Register of named features of Kyiv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rudenko</dc:creator>
  <cp:lastModifiedBy>rudenko</cp:lastModifiedBy>
  <cp:revision>94</cp:revision>
  <dcterms:created xsi:type="dcterms:W3CDTF">2015-06-19T06:34:55Z</dcterms:created>
  <dcterms:modified xsi:type="dcterms:W3CDTF">2015-06-26T07:11:10Z</dcterms:modified>
</cp:coreProperties>
</file>